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7" r:id="rId2"/>
    <p:sldId id="271" r:id="rId3"/>
    <p:sldId id="258" r:id="rId4"/>
    <p:sldId id="272" r:id="rId5"/>
    <p:sldId id="268" r:id="rId6"/>
    <p:sldId id="261" r:id="rId7"/>
    <p:sldId id="259" r:id="rId8"/>
    <p:sldId id="260" r:id="rId9"/>
    <p:sldId id="262" r:id="rId10"/>
    <p:sldId id="273" r:id="rId11"/>
    <p:sldId id="263" r:id="rId12"/>
    <p:sldId id="264" r:id="rId13"/>
    <p:sldId id="265" r:id="rId14"/>
    <p:sldId id="274" r:id="rId15"/>
    <p:sldId id="266" r:id="rId16"/>
    <p:sldId id="267" r:id="rId17"/>
    <p:sldId id="278" r:id="rId18"/>
    <p:sldId id="276" r:id="rId19"/>
    <p:sldId id="277" r:id="rId20"/>
    <p:sldId id="280" r:id="rId21"/>
    <p:sldId id="282" r:id="rId22"/>
    <p:sldId id="281" r:id="rId23"/>
    <p:sldId id="269" r:id="rId24"/>
    <p:sldId id="270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24" autoAdjust="0"/>
    <p:restoredTop sz="97059" autoAdjust="0"/>
  </p:normalViewPr>
  <p:slideViewPr>
    <p:cSldViewPr>
      <p:cViewPr varScale="1">
        <p:scale>
          <a:sx n="122" d="100"/>
          <a:sy n="122" d="100"/>
        </p:scale>
        <p:origin x="114" y="228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3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to Week 2, Lesson 1: "How to Design Universe Programs".</a:t>
            </a:r>
          </a:p>
          <a:p>
            <a:endParaRPr lang="en-US" dirty="0"/>
          </a:p>
          <a:p>
            <a:r>
              <a:rPr lang="en-US" dirty="0"/>
              <a:t>In this lesson, you will learn the</a:t>
            </a:r>
            <a:r>
              <a:rPr lang="en-US" baseline="0" dirty="0"/>
              <a:t> steps in designing universe programs.  You will learn how to decide what data goes into the state of a world, and what does not.</a:t>
            </a:r>
          </a:p>
          <a:p>
            <a:endParaRPr lang="en-US" baseline="0" dirty="0"/>
          </a:p>
          <a:p>
            <a:r>
              <a:rPr lang="en-US" baseline="0" dirty="0"/>
              <a:t>We will also introduce the concept of a "wish list" to help you organize your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4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6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2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24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29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5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9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2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4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60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vODwv7ivr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vODwv7ivrA?rel=0" TargetMode="External"/><Relationship Id="rId4" Type="http://schemas.openxmlformats.org/officeDocument/2006/relationships/hyperlink" Target="https://www.youtube.com/watch?v=XvODwv7ivr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err="1"/>
              <a:t>Draggable</a:t>
            </a:r>
            <a:r>
              <a:rPr lang="en-US" dirty="0"/>
              <a:t> Cats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/>
              <a:t>Lesson 3.4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template!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world has some cats in it, then your world function will just call a cat function on each cat.</a:t>
            </a:r>
          </a:p>
          <a:p>
            <a:r>
              <a:rPr lang="en-US" dirty="0"/>
              <a:t>The structure of your program will follow the structure of your data definitions.</a:t>
            </a:r>
          </a:p>
          <a:p>
            <a:r>
              <a:rPr lang="en-US" dirty="0"/>
              <a:t>Let's watch this at work:</a:t>
            </a:r>
          </a:p>
        </p:txBody>
      </p:sp>
    </p:spTree>
    <p:extLst>
      <p:ext uri="{BB962C8B-B14F-4D97-AF65-F5344CB8AC3E}">
        <p14:creationId xmlns:p14="http://schemas.microsoft.com/office/powerpoint/2010/main" val="73987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world-after-tick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world-after-tick : World -&gt; 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RETURNS: the world that should follow 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given world after a tick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STRATEGY: Use template for World on 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(world-after-tick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(if (world-paused?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(make-world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(world-cat1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(world-cat2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false)))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3200400"/>
            <a:ext cx="26670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(world-cat1 w) </a:t>
            </a:r>
            <a:r>
              <a:rPr lang="en-US" dirty="0">
                <a:solidFill>
                  <a:schemeClr val="tx1"/>
                </a:solidFill>
              </a:rPr>
              <a:t>is a cat, so we just call a cat function on it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14800" y="4114800"/>
            <a:ext cx="19050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9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cat-after-tick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cat-after-tick : Cat -&gt; Cat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RETURNS: the state of the given cat after a tick in an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unpaused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world.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EXAMPLES: 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 selected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(cat-after-tick selected-cat-at-20) = selected-cat-at-20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 paused: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(cat-after-tick unselected-cat-at-20) = unselected-cat-at-28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STRATEGY: Use template for Cat on c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function definition on next slide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61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cat-after-tick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(cat-after-tick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(if (cat-selected?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(make-cat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(+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CATSPEED)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(cat-selected? c))))</a:t>
            </a:r>
          </a:p>
        </p:txBody>
      </p:sp>
    </p:spTree>
    <p:extLst>
      <p:ext uri="{BB962C8B-B14F-4D97-AF65-F5344CB8AC3E}">
        <p14:creationId xmlns:p14="http://schemas.microsoft.com/office/powerpoint/2010/main" val="2705841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world-to-scene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world-to-scene follows the same pattern:  the world consists of two cats, so we call two cat functions.</a:t>
            </a:r>
          </a:p>
          <a:p>
            <a:r>
              <a:rPr lang="en-US" dirty="0"/>
              <a:t>Both cats have to appear in the same scene, so we will have to be a little clever about our cat function.</a:t>
            </a:r>
          </a:p>
        </p:txBody>
      </p:sp>
    </p:spTree>
    <p:extLst>
      <p:ext uri="{BB962C8B-B14F-4D97-AF65-F5344CB8AC3E}">
        <p14:creationId xmlns:p14="http://schemas.microsoft.com/office/powerpoint/2010/main" val="300219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world-to-scene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world-to-scene : World -&gt; Scene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RETURNS: a Scene that portrays the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given world.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STRATEGY: Use template for World on w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(world-to-scene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(world-cat1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(world-cat2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EMPTY-CANVAS)))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4529" y="3833870"/>
            <a:ext cx="2291509" cy="13440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pieces are cats, so create a </a:t>
            </a:r>
            <a:r>
              <a:rPr lang="en-US" dirty="0" err="1">
                <a:solidFill>
                  <a:schemeClr val="tx1"/>
                </a:solidFill>
              </a:rPr>
              <a:t>wishlist</a:t>
            </a:r>
            <a:r>
              <a:rPr lang="en-US" dirty="0">
                <a:solidFill>
                  <a:schemeClr val="tx1"/>
                </a:solidFill>
              </a:rPr>
              <a:t> function to place a cat on a scene </a:t>
            </a:r>
          </a:p>
        </p:txBody>
      </p:sp>
      <p:sp>
        <p:nvSpPr>
          <p:cNvPr id="6" name="Freeform 5"/>
          <p:cNvSpPr/>
          <p:nvPr/>
        </p:nvSpPr>
        <p:spPr>
          <a:xfrm>
            <a:off x="2732183" y="4063023"/>
            <a:ext cx="3492347" cy="453893"/>
          </a:xfrm>
          <a:custGeom>
            <a:avLst/>
            <a:gdLst>
              <a:gd name="connsiteX0" fmla="*/ 3492347 w 3492347"/>
              <a:gd name="connsiteY0" fmla="*/ 453893 h 453893"/>
              <a:gd name="connsiteX1" fmla="*/ 2115239 w 3492347"/>
              <a:gd name="connsiteY1" fmla="*/ 68302 h 453893"/>
              <a:gd name="connsiteX2" fmla="*/ 0 w 3492347"/>
              <a:gd name="connsiteY2" fmla="*/ 2201 h 45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2347" h="453893">
                <a:moveTo>
                  <a:pt x="3492347" y="453893"/>
                </a:moveTo>
                <a:cubicBezTo>
                  <a:pt x="3094822" y="298738"/>
                  <a:pt x="2697297" y="143584"/>
                  <a:pt x="2115239" y="68302"/>
                </a:cubicBezTo>
                <a:cubicBezTo>
                  <a:pt x="1533181" y="-6980"/>
                  <a:pt x="766590" y="-2390"/>
                  <a:pt x="0" y="2201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4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place-cat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place-cat : Cat Scene -&gt; Scene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 a scene like the given one, but 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the given cat painted on it.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 : Use template for Cat on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(place-cat c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(place-image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CAT-IMAGE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s))</a:t>
            </a:r>
          </a:p>
        </p:txBody>
      </p:sp>
    </p:spTree>
    <p:extLst>
      <p:ext uri="{BB962C8B-B14F-4D97-AF65-F5344CB8AC3E}">
        <p14:creationId xmlns:p14="http://schemas.microsoft.com/office/powerpoint/2010/main" val="1958327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Let's look again at the structure of our program.</a:t>
            </a:r>
          </a:p>
          <a:p>
            <a:r>
              <a:rPr lang="en-US" dirty="0"/>
              <a:t>If we draw the call graph of our program (showing which functions call which), we can see that the call graph mirrors the structure of the data</a:t>
            </a:r>
          </a:p>
          <a:p>
            <a:r>
              <a:rPr lang="en-US" dirty="0"/>
              <a:t>The world contains two cats, so world-after-tick calls cat-after-tick (twice).</a:t>
            </a:r>
          </a:p>
          <a:p>
            <a:r>
              <a:rPr lang="en-US" dirty="0"/>
              <a:t>Let' draw some pictures: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11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</a:t>
            </a:r>
          </a:p>
        </p:txBody>
      </p:sp>
      <p:cxnSp>
        <p:nvCxnSpPr>
          <p:cNvPr id="7" name="Straight Arrow Connector 6"/>
          <p:cNvCxnSpPr>
            <a:stCxn id="8" idx="0"/>
            <a:endCxn id="4" idx="2"/>
          </p:cNvCxnSpPr>
          <p:nvPr/>
        </p:nvCxnSpPr>
        <p:spPr>
          <a:xfrm flipV="1">
            <a:off x="1828800" y="2263352"/>
            <a:ext cx="0" cy="47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28700" y="2743200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429000" y="1768052"/>
            <a:ext cx="1600200" cy="1546648"/>
            <a:chOff x="4114800" y="1729952"/>
            <a:chExt cx="1600200" cy="1546648"/>
          </a:xfrm>
        </p:grpSpPr>
        <p:sp>
          <p:nvSpPr>
            <p:cNvPr id="13" name="Rectangle 12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cxnSp>
          <p:nvCxnSpPr>
            <p:cNvPr id="20" name="Straight Arrow Connector 19"/>
            <p:cNvCxnSpPr>
              <a:stCxn id="13" idx="2"/>
              <a:endCxn id="1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53036" y="1768052"/>
            <a:ext cx="1600200" cy="1546648"/>
            <a:chOff x="4114800" y="1729952"/>
            <a:chExt cx="1600200" cy="1546648"/>
          </a:xfrm>
        </p:grpSpPr>
        <p:sp>
          <p:nvSpPr>
            <p:cNvPr id="23" name="Rectangle 22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world-to-scene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place-cat</a:t>
              </a:r>
            </a:p>
          </p:txBody>
        </p:sp>
        <p:cxnSp>
          <p:nvCxnSpPr>
            <p:cNvPr id="25" name="Straight Arrow Connector 24"/>
            <p:cNvCxnSpPr>
              <a:stCxn id="23" idx="2"/>
              <a:endCxn id="24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077073" y="1768052"/>
            <a:ext cx="1600200" cy="1546648"/>
            <a:chOff x="4114800" y="1729952"/>
            <a:chExt cx="1600200" cy="1546648"/>
          </a:xfrm>
        </p:grpSpPr>
        <p:sp>
          <p:nvSpPr>
            <p:cNvPr id="27" name="Rectangle 26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world-after-mouse-event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cat-after-mouse-event</a:t>
              </a:r>
            </a:p>
          </p:txBody>
        </p:sp>
        <p:cxnSp>
          <p:nvCxnSpPr>
            <p:cNvPr id="29" name="Straight Arrow Connector 28"/>
            <p:cNvCxnSpPr>
              <a:stCxn id="27" idx="2"/>
              <a:endCxn id="2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34462" y="3867235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8798" y="3867236"/>
            <a:ext cx="1592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Graphs</a:t>
            </a:r>
          </a:p>
        </p:txBody>
      </p:sp>
    </p:spTree>
    <p:extLst>
      <p:ext uri="{BB962C8B-B14F-4D97-AF65-F5344CB8AC3E}">
        <p14:creationId xmlns:p14="http://schemas.microsoft.com/office/powerpoint/2010/main" val="2982319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</a:t>
            </a:r>
          </a:p>
        </p:txBody>
      </p:sp>
      <p:cxnSp>
        <p:nvCxnSpPr>
          <p:cNvPr id="7" name="Straight Arrow Connector 6"/>
          <p:cNvCxnSpPr>
            <a:stCxn id="8" idx="0"/>
            <a:endCxn id="4" idx="2"/>
          </p:cNvCxnSpPr>
          <p:nvPr/>
        </p:nvCxnSpPr>
        <p:spPr>
          <a:xfrm flipV="1">
            <a:off x="1828800" y="2263352"/>
            <a:ext cx="0" cy="47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28700" y="2743200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181600" y="1783504"/>
            <a:ext cx="1600200" cy="1546648"/>
            <a:chOff x="4114800" y="1729952"/>
            <a:chExt cx="1600200" cy="1546648"/>
          </a:xfrm>
        </p:grpSpPr>
        <p:sp>
          <p:nvSpPr>
            <p:cNvPr id="27" name="Rectangle 26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world-after-mouse-event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cat-after-mouse-event</a:t>
              </a:r>
            </a:p>
          </p:txBody>
        </p:sp>
        <p:cxnSp>
          <p:nvCxnSpPr>
            <p:cNvPr id="29" name="Straight Arrow Connector 28"/>
            <p:cNvCxnSpPr>
              <a:stCxn id="27" idx="2"/>
              <a:endCxn id="2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52424" y="3469648"/>
            <a:ext cx="3324226" cy="2008277"/>
            <a:chOff x="733425" y="4852057"/>
            <a:chExt cx="3324226" cy="2217653"/>
          </a:xfrm>
        </p:grpSpPr>
        <p:sp>
          <p:nvSpPr>
            <p:cNvPr id="30" name="Rectangle 29"/>
            <p:cNvSpPr/>
            <p:nvPr/>
          </p:nvSpPr>
          <p:spPr>
            <a:xfrm>
              <a:off x="1457325" y="4852057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Mouse Event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3425" y="5861214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“button-down”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38313" y="6311573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“button-up”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201" y="6761933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“drag”</a:t>
              </a:r>
            </a:p>
          </p:txBody>
        </p:sp>
        <p:cxnSp>
          <p:nvCxnSpPr>
            <p:cNvPr id="9" name="Straight Arrow Connector 8"/>
            <p:cNvCxnSpPr>
              <a:stCxn id="5" idx="0"/>
              <a:endCxn id="30" idx="2"/>
            </p:cNvCxnSpPr>
            <p:nvPr/>
          </p:nvCxnSpPr>
          <p:spPr>
            <a:xfrm flipV="1">
              <a:off x="1390650" y="5385457"/>
              <a:ext cx="866775" cy="47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1" idx="0"/>
              <a:endCxn id="30" idx="2"/>
            </p:cNvCxnSpPr>
            <p:nvPr/>
          </p:nvCxnSpPr>
          <p:spPr>
            <a:xfrm flipH="1" flipV="1">
              <a:off x="2257425" y="5385457"/>
              <a:ext cx="138113" cy="9261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2" idx="0"/>
              <a:endCxn id="30" idx="2"/>
            </p:cNvCxnSpPr>
            <p:nvPr/>
          </p:nvCxnSpPr>
          <p:spPr>
            <a:xfrm flipH="1" flipV="1">
              <a:off x="2257425" y="5385457"/>
              <a:ext cx="1143001" cy="1376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3395662" y="38115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cat-after-button-down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81600" y="38115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cat-after-button-up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967538" y="380007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cat-after-drag</a:t>
            </a:r>
          </a:p>
        </p:txBody>
      </p:sp>
      <p:cxnSp>
        <p:nvCxnSpPr>
          <p:cNvPr id="19" name="Straight Arrow Connector 18"/>
          <p:cNvCxnSpPr>
            <a:stCxn id="28" idx="2"/>
            <a:endCxn id="33" idx="0"/>
          </p:cNvCxnSpPr>
          <p:nvPr/>
        </p:nvCxnSpPr>
        <p:spPr>
          <a:xfrm flipH="1">
            <a:off x="4195762" y="3330152"/>
            <a:ext cx="1785938" cy="481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34" idx="0"/>
          </p:cNvCxnSpPr>
          <p:nvPr/>
        </p:nvCxnSpPr>
        <p:spPr>
          <a:xfrm>
            <a:off x="5981700" y="3330152"/>
            <a:ext cx="0" cy="481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2"/>
            <a:endCxn id="35" idx="0"/>
          </p:cNvCxnSpPr>
          <p:nvPr/>
        </p:nvCxnSpPr>
        <p:spPr>
          <a:xfrm>
            <a:off x="5981700" y="3330152"/>
            <a:ext cx="1785938" cy="46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45697" y="4709266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9175" y="6214601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18" name="Arc 17"/>
          <p:cNvSpPr/>
          <p:nvPr/>
        </p:nvSpPr>
        <p:spPr>
          <a:xfrm rot="7655387">
            <a:off x="1684377" y="3814761"/>
            <a:ext cx="304800" cy="320252"/>
          </a:xfrm>
          <a:prstGeom prst="arc">
            <a:avLst>
              <a:gd name="adj1" fmla="val 15293596"/>
              <a:gd name="adj2" fmla="val 1378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7851929">
            <a:off x="5451106" y="26543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98131" y="5693863"/>
            <a:ext cx="1981200" cy="4526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The arcs indicate an "or" relationship</a:t>
            </a:r>
          </a:p>
        </p:txBody>
      </p:sp>
      <p:sp>
        <p:nvSpPr>
          <p:cNvPr id="25" name="Freeform 24"/>
          <p:cNvSpPr/>
          <p:nvPr/>
        </p:nvSpPr>
        <p:spPr>
          <a:xfrm>
            <a:off x="2297526" y="4157062"/>
            <a:ext cx="2727832" cy="1536807"/>
          </a:xfrm>
          <a:custGeom>
            <a:avLst/>
            <a:gdLst>
              <a:gd name="connsiteX0" fmla="*/ 2727832 w 2727832"/>
              <a:gd name="connsiteY0" fmla="*/ 1536807 h 1536807"/>
              <a:gd name="connsiteX1" fmla="*/ 1859536 w 2727832"/>
              <a:gd name="connsiteY1" fmla="*/ 676195 h 1536807"/>
              <a:gd name="connsiteX2" fmla="*/ 1091133 w 2727832"/>
              <a:gd name="connsiteY2" fmla="*/ 791456 h 1536807"/>
              <a:gd name="connsiteX3" fmla="*/ 0 w 2727832"/>
              <a:gd name="connsiteY3" fmla="*/ 0 h 153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7832" h="1536807">
                <a:moveTo>
                  <a:pt x="2727832" y="1536807"/>
                </a:moveTo>
                <a:cubicBezTo>
                  <a:pt x="2430075" y="1168613"/>
                  <a:pt x="2132319" y="800420"/>
                  <a:pt x="1859536" y="676195"/>
                </a:cubicBezTo>
                <a:cubicBezTo>
                  <a:pt x="1586753" y="551970"/>
                  <a:pt x="1401056" y="904155"/>
                  <a:pt x="1091133" y="791456"/>
                </a:cubicBezTo>
                <a:cubicBezTo>
                  <a:pt x="781210" y="678757"/>
                  <a:pt x="390605" y="339378"/>
                  <a:pt x="0" y="0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25358" y="3565392"/>
            <a:ext cx="560934" cy="2128477"/>
          </a:xfrm>
          <a:custGeom>
            <a:avLst/>
            <a:gdLst>
              <a:gd name="connsiteX0" fmla="*/ 0 w 560934"/>
              <a:gd name="connsiteY0" fmla="*/ 2128477 h 2128477"/>
              <a:gd name="connsiteX1" fmla="*/ 46104 w 560934"/>
              <a:gd name="connsiteY1" fmla="*/ 806823 h 2128477"/>
              <a:gd name="connsiteX2" fmla="*/ 69156 w 560934"/>
              <a:gd name="connsiteY2" fmla="*/ 145996 h 2128477"/>
              <a:gd name="connsiteX3" fmla="*/ 560934 w 560934"/>
              <a:gd name="connsiteY3" fmla="*/ 0 h 212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934" h="2128477">
                <a:moveTo>
                  <a:pt x="0" y="2128477"/>
                </a:moveTo>
                <a:lnTo>
                  <a:pt x="46104" y="806823"/>
                </a:lnTo>
                <a:cubicBezTo>
                  <a:pt x="57630" y="476410"/>
                  <a:pt x="-16649" y="280466"/>
                  <a:pt x="69156" y="145996"/>
                </a:cubicBezTo>
                <a:cubicBezTo>
                  <a:pt x="154961" y="11526"/>
                  <a:pt x="357947" y="5763"/>
                  <a:pt x="560934" y="0"/>
                </a:cubicBezTo>
              </a:path>
            </a:pathLst>
          </a:custGeom>
          <a:noFill/>
          <a:ln>
            <a:headEnd type="none"/>
            <a:tailEnd type="arrow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7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and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you will learn how to build more complicated worlds with more than one object.</a:t>
            </a:r>
          </a:p>
          <a:p>
            <a:pPr fontAlgn="base"/>
            <a:r>
              <a:rPr lang="en-US" dirty="0"/>
              <a:t>By the end of this lesson you should be able to</a:t>
            </a:r>
          </a:p>
          <a:p>
            <a:pPr lvl="1" fontAlgn="base"/>
            <a:r>
              <a:rPr lang="en-US" dirty="0"/>
              <a:t>Write more complex data definitions, representing information in appropriate places.</a:t>
            </a:r>
          </a:p>
          <a:p>
            <a:pPr lvl="1" fontAlgn="base"/>
            <a:r>
              <a:rPr lang="en-US" dirty="0"/>
              <a:t>Use templates to guide the development of programs incorporating multiple data definitions.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79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there were more things in the world?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77362" y="3944848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21897" y="3944847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200" y="1785859"/>
            <a:ext cx="3429000" cy="1643141"/>
            <a:chOff x="1028700" y="1633459"/>
            <a:chExt cx="3429000" cy="1643141"/>
          </a:xfrm>
        </p:grpSpPr>
        <p:sp>
          <p:nvSpPr>
            <p:cNvPr id="4" name="Rectangle 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</a:t>
              </a:r>
            </a:p>
          </p:txBody>
        </p:sp>
        <p:cxnSp>
          <p:nvCxnSpPr>
            <p:cNvPr id="7" name="Straight Arrow Connector 6"/>
            <p:cNvCxnSpPr>
              <a:stCxn id="8" idx="0"/>
              <a:endCxn id="4" idx="2"/>
            </p:cNvCxnSpPr>
            <p:nvPr/>
          </p:nvCxnSpPr>
          <p:spPr>
            <a:xfrm flipV="1">
              <a:off x="18288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 Light</a:t>
              </a:r>
            </a:p>
          </p:txBody>
        </p:sp>
        <p:cxnSp>
          <p:nvCxnSpPr>
            <p:cNvPr id="9" name="Straight Arrow Connector 8"/>
            <p:cNvCxnSpPr>
              <a:stCxn id="32" idx="0"/>
              <a:endCxn id="4" idx="2"/>
            </p:cNvCxnSpPr>
            <p:nvPr/>
          </p:nvCxnSpPr>
          <p:spPr>
            <a:xfrm flipH="1" flipV="1">
              <a:off x="27432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343400" y="1789362"/>
            <a:ext cx="3429000" cy="1643141"/>
            <a:chOff x="1028700" y="1633459"/>
            <a:chExt cx="3429000" cy="1643141"/>
          </a:xfrm>
        </p:grpSpPr>
        <p:sp>
          <p:nvSpPr>
            <p:cNvPr id="34" name="Rectangle 3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traffic-light-after-tick</a:t>
              </a:r>
            </a:p>
          </p:txBody>
        </p:sp>
      </p:grpSp>
      <p:cxnSp>
        <p:nvCxnSpPr>
          <p:cNvPr id="12" name="Straight Arrow Connector 11"/>
          <p:cNvCxnSpPr>
            <a:stCxn id="34" idx="2"/>
            <a:endCxn id="36" idx="0"/>
          </p:cNvCxnSpPr>
          <p:nvPr/>
        </p:nvCxnSpPr>
        <p:spPr>
          <a:xfrm flipH="1">
            <a:off x="51435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4" idx="2"/>
            <a:endCxn id="37" idx="0"/>
          </p:cNvCxnSpPr>
          <p:nvPr/>
        </p:nvCxnSpPr>
        <p:spPr>
          <a:xfrm>
            <a:off x="60579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666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the motion of the cat were more complicated?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our problem, the components of the new cat were all "one-liners"</a:t>
            </a:r>
          </a:p>
          <a:p>
            <a:r>
              <a:rPr lang="en-US" dirty="0"/>
              <a:t>If the motion of the cat were more complicated, you might need to do some complicated computation to determine the next </a:t>
            </a:r>
            <a:r>
              <a:rPr lang="en-US" dirty="0" err="1"/>
              <a:t>x,y</a:t>
            </a:r>
            <a:r>
              <a:rPr lang="en-US" dirty="0"/>
              <a:t> position and next </a:t>
            </a:r>
            <a:r>
              <a:rPr lang="en-US" dirty="0" err="1"/>
              <a:t>x,y</a:t>
            </a:r>
            <a:r>
              <a:rPr lang="en-US" dirty="0"/>
              <a:t> velocities of the cat.</a:t>
            </a:r>
          </a:p>
          <a:p>
            <a:r>
              <a:rPr lang="en-US" dirty="0"/>
              <a:t>You'd turn some or all of these into help functions.</a:t>
            </a:r>
          </a:p>
          <a:p>
            <a:r>
              <a:rPr lang="en-US" dirty="0"/>
              <a:t>This still </a:t>
            </a:r>
            <a:r>
              <a:rPr lang="en-US" dirty="0" err="1"/>
              <a:t>still</a:t>
            </a:r>
            <a:r>
              <a:rPr lang="en-US" dirty="0"/>
              <a:t> winds up following the structure of the data: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 motion of the cat were more complicated? (2)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77362" y="5562600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81067" y="3656216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200" y="1785859"/>
            <a:ext cx="3429000" cy="1643141"/>
            <a:chOff x="1028700" y="1633459"/>
            <a:chExt cx="3429000" cy="1643141"/>
          </a:xfrm>
        </p:grpSpPr>
        <p:sp>
          <p:nvSpPr>
            <p:cNvPr id="4" name="Rectangle 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</a:t>
              </a:r>
            </a:p>
          </p:txBody>
        </p:sp>
        <p:cxnSp>
          <p:nvCxnSpPr>
            <p:cNvPr id="7" name="Straight Arrow Connector 6"/>
            <p:cNvCxnSpPr>
              <a:stCxn id="8" idx="0"/>
              <a:endCxn id="4" idx="2"/>
            </p:cNvCxnSpPr>
            <p:nvPr/>
          </p:nvCxnSpPr>
          <p:spPr>
            <a:xfrm flipV="1">
              <a:off x="18288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 Light</a:t>
              </a:r>
            </a:p>
          </p:txBody>
        </p:sp>
        <p:cxnSp>
          <p:nvCxnSpPr>
            <p:cNvPr id="9" name="Straight Arrow Connector 8"/>
            <p:cNvCxnSpPr>
              <a:stCxn id="32" idx="0"/>
              <a:endCxn id="4" idx="2"/>
            </p:cNvCxnSpPr>
            <p:nvPr/>
          </p:nvCxnSpPr>
          <p:spPr>
            <a:xfrm flipH="1" flipV="1">
              <a:off x="27432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343400" y="1789362"/>
            <a:ext cx="3429000" cy="1643141"/>
            <a:chOff x="1028700" y="1633459"/>
            <a:chExt cx="3429000" cy="1643141"/>
          </a:xfrm>
        </p:grpSpPr>
        <p:sp>
          <p:nvSpPr>
            <p:cNvPr id="34" name="Rectangle 3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traffic-light-after-tick</a:t>
              </a:r>
            </a:p>
          </p:txBody>
        </p:sp>
      </p:grpSp>
      <p:cxnSp>
        <p:nvCxnSpPr>
          <p:cNvPr id="12" name="Straight Arrow Connector 11"/>
          <p:cNvCxnSpPr>
            <a:stCxn id="34" idx="2"/>
            <a:endCxn id="36" idx="0"/>
          </p:cNvCxnSpPr>
          <p:nvPr/>
        </p:nvCxnSpPr>
        <p:spPr>
          <a:xfrm flipH="1">
            <a:off x="51435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4" idx="2"/>
            <a:endCxn id="37" idx="0"/>
          </p:cNvCxnSpPr>
          <p:nvPr/>
        </p:nvCxnSpPr>
        <p:spPr>
          <a:xfrm>
            <a:off x="60579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42950" y="3830172"/>
            <a:ext cx="1028700" cy="12752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x-</a:t>
            </a:r>
            <a:r>
              <a:rPr lang="en-US" sz="1600" dirty="0" err="1">
                <a:solidFill>
                  <a:schemeClr val="tx1"/>
                </a:solidFill>
              </a:rPr>
              <a:t>pos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y-</a:t>
            </a:r>
            <a:r>
              <a:rPr lang="en-US" sz="1600" dirty="0" err="1">
                <a:solidFill>
                  <a:schemeClr val="tx1"/>
                </a:solidFill>
              </a:rPr>
              <a:t>pos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x-</a:t>
            </a:r>
            <a:r>
              <a:rPr lang="en-US" sz="1600" dirty="0" err="1">
                <a:solidFill>
                  <a:schemeClr val="tx1"/>
                </a:solidFill>
              </a:rPr>
              <a:t>vel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y-</a:t>
            </a:r>
            <a:r>
              <a:rPr lang="en-US" sz="1600" dirty="0" err="1">
                <a:solidFill>
                  <a:schemeClr val="tx1"/>
                </a:solidFill>
              </a:rPr>
              <a:t>vel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selected?</a:t>
            </a:r>
          </a:p>
        </p:txBody>
      </p:sp>
      <p:cxnSp>
        <p:nvCxnSpPr>
          <p:cNvPr id="6" name="Straight Arrow Connector 5"/>
          <p:cNvCxnSpPr>
            <a:stCxn id="18" idx="0"/>
            <a:endCxn id="8" idx="2"/>
          </p:cNvCxnSpPr>
          <p:nvPr/>
        </p:nvCxnSpPr>
        <p:spPr>
          <a:xfrm flipV="1">
            <a:off x="1257300" y="3429000"/>
            <a:ext cx="0" cy="401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484229" y="3645594"/>
            <a:ext cx="3547142" cy="3112347"/>
            <a:chOff x="3657600" y="3644995"/>
            <a:chExt cx="3547142" cy="3112347"/>
          </a:xfrm>
        </p:grpSpPr>
        <p:sp>
          <p:nvSpPr>
            <p:cNvPr id="21" name="Rectangle 20"/>
            <p:cNvSpPr/>
            <p:nvPr/>
          </p:nvSpPr>
          <p:spPr>
            <a:xfrm>
              <a:off x="3657600" y="3644995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cat-x-</a:t>
              </a:r>
              <a:r>
                <a:rPr lang="en-US" dirty="0" err="1">
                  <a:solidFill>
                    <a:schemeClr val="tx1"/>
                  </a:solidFill>
                </a:rPr>
                <a:t>pos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31072" y="493446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cat-x-</a:t>
              </a:r>
              <a:r>
                <a:rPr lang="en-US" dirty="0" err="1">
                  <a:solidFill>
                    <a:schemeClr val="tx1"/>
                  </a:solidFill>
                </a:rPr>
                <a:t>vel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17808" y="557920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cat-y-</a:t>
              </a:r>
              <a:r>
                <a:rPr lang="en-US" dirty="0" err="1">
                  <a:solidFill>
                    <a:schemeClr val="tx1"/>
                  </a:solidFill>
                </a:rPr>
                <a:t>vel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04542" y="622394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cat-selected?-after-tick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44336" y="428973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cat-y-</a:t>
              </a:r>
              <a:r>
                <a:rPr lang="en-US" dirty="0" err="1">
                  <a:solidFill>
                    <a:schemeClr val="tx1"/>
                  </a:solidFill>
                </a:rPr>
                <a:t>pos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</p:grpSp>
      <p:cxnSp>
        <p:nvCxnSpPr>
          <p:cNvPr id="14" name="Straight Arrow Connector 13"/>
          <p:cNvCxnSpPr>
            <a:stCxn id="36" idx="2"/>
            <a:endCxn id="21" idx="0"/>
          </p:cNvCxnSpPr>
          <p:nvPr/>
        </p:nvCxnSpPr>
        <p:spPr>
          <a:xfrm flipH="1">
            <a:off x="4284329" y="3432503"/>
            <a:ext cx="859171" cy="213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6" idx="2"/>
            <a:endCxn id="25" idx="0"/>
          </p:cNvCxnSpPr>
          <p:nvPr/>
        </p:nvCxnSpPr>
        <p:spPr>
          <a:xfrm flipH="1">
            <a:off x="4771065" y="3432503"/>
            <a:ext cx="372435" cy="857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6" idx="2"/>
            <a:endCxn id="22" idx="0"/>
          </p:cNvCxnSpPr>
          <p:nvPr/>
        </p:nvCxnSpPr>
        <p:spPr>
          <a:xfrm>
            <a:off x="5143500" y="3432503"/>
            <a:ext cx="114301" cy="1502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6" idx="2"/>
            <a:endCxn id="23" idx="0"/>
          </p:cNvCxnSpPr>
          <p:nvPr/>
        </p:nvCxnSpPr>
        <p:spPr>
          <a:xfrm>
            <a:off x="5143500" y="3432503"/>
            <a:ext cx="601037" cy="2147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6" idx="2"/>
            <a:endCxn id="24" idx="0"/>
          </p:cNvCxnSpPr>
          <p:nvPr/>
        </p:nvCxnSpPr>
        <p:spPr>
          <a:xfrm>
            <a:off x="5143500" y="3432503"/>
            <a:ext cx="1087771" cy="2792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629400" y="4290331"/>
            <a:ext cx="2133600" cy="11781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You may not need all of these help functions if some of the components of the cat after the tick are one-liners.</a:t>
            </a:r>
          </a:p>
        </p:txBody>
      </p:sp>
    </p:spTree>
    <p:extLst>
      <p:ext uri="{BB962C8B-B14F-4D97-AF65-F5344CB8AC3E}">
        <p14:creationId xmlns:p14="http://schemas.microsoft.com/office/powerpoint/2010/main" val="2546904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you had the opportunity to</a:t>
            </a:r>
          </a:p>
          <a:p>
            <a:pPr lvl="1" fontAlgn="base"/>
            <a:r>
              <a:rPr lang="en-US" dirty="0"/>
              <a:t>Build a more complex world</a:t>
            </a:r>
          </a:p>
          <a:p>
            <a:pPr lvl="1" fontAlgn="base"/>
            <a:r>
              <a:rPr lang="en-US" dirty="0"/>
              <a:t>Write more complex data definitions, representing information in appropriate places.</a:t>
            </a:r>
          </a:p>
          <a:p>
            <a:pPr lvl="1" fontAlgn="base"/>
            <a:r>
              <a:rPr lang="en-US" dirty="0"/>
              <a:t>Use the structure of the data to guide the development of programs incorporating multiple data definitions ("the structure of the program follows the structure of the data").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17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two-</a:t>
            </a:r>
            <a:r>
              <a:rPr lang="en-US" dirty="0" err="1"/>
              <a:t>draggable</a:t>
            </a:r>
            <a:r>
              <a:rPr lang="en-US" dirty="0"/>
              <a:t>-</a:t>
            </a:r>
            <a:r>
              <a:rPr lang="en-US" dirty="0" err="1"/>
              <a:t>cats.rkt</a:t>
            </a:r>
            <a:r>
              <a:rPr lang="en-US" dirty="0"/>
              <a:t> and study the code (including the tests!)</a:t>
            </a:r>
          </a:p>
          <a:p>
            <a:r>
              <a:rPr lang="en-US" dirty="0"/>
              <a:t>If you have questions about this lesson, ask them on the </a:t>
            </a:r>
            <a:r>
              <a:rPr lang="en-US"/>
              <a:t>Discussion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6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Like </a:t>
            </a:r>
            <a:r>
              <a:rPr lang="en-US" dirty="0" err="1"/>
              <a:t>draggable</a:t>
            </a:r>
            <a:r>
              <a:rPr lang="en-US" dirty="0"/>
              <a:t>-cat, except:</a:t>
            </a:r>
          </a:p>
          <a:p>
            <a:r>
              <a:rPr lang="en-US" dirty="0"/>
              <a:t>We have 2 cats in the scene</a:t>
            </a:r>
          </a:p>
          <a:p>
            <a:r>
              <a:rPr lang="en-US" dirty="0"/>
              <a:t>Each cat can be individually selected, as in </a:t>
            </a:r>
            <a:r>
              <a:rPr lang="en-US" dirty="0" err="1"/>
              <a:t>draggable</a:t>
            </a:r>
            <a:r>
              <a:rPr lang="en-US" dirty="0"/>
              <a:t>-cat</a:t>
            </a:r>
          </a:p>
          <a:p>
            <a:r>
              <a:rPr lang="en-US" dirty="0"/>
              <a:t>Space pauses or </a:t>
            </a:r>
            <a:r>
              <a:rPr lang="en-US" dirty="0" err="1"/>
              <a:t>unpauses</a:t>
            </a:r>
            <a:r>
              <a:rPr lang="en-US" dirty="0"/>
              <a:t> the entire animation</a:t>
            </a:r>
          </a:p>
          <a:p>
            <a:r>
              <a:rPr lang="en-US" dirty="0"/>
              <a:t>Demo: two-</a:t>
            </a:r>
            <a:r>
              <a:rPr lang="en-US" dirty="0" err="1"/>
              <a:t>draggable</a:t>
            </a:r>
            <a:r>
              <a:rPr lang="en-US" dirty="0"/>
              <a:t>-cats: </a:t>
            </a:r>
            <a:r>
              <a:rPr lang="en-US" dirty="0">
                <a:hlinkClick r:id="rId2"/>
              </a:rPr>
              <a:t>http://www.youtube.com/watch?v=XvODwv7ivrA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</a:t>
            </a:r>
            <a:r>
              <a:rPr lang="en-US" dirty="0" err="1"/>
              <a:t>draggable</a:t>
            </a:r>
            <a:r>
              <a:rPr lang="en-US" dirty="0"/>
              <a:t>-cats: demo</a:t>
            </a:r>
          </a:p>
        </p:txBody>
      </p:sp>
      <p:pic>
        <p:nvPicPr>
          <p:cNvPr id="4" name="XvODwv7ivr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1890713"/>
            <a:ext cx="7010400" cy="3943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5948" y="6303439"/>
            <a:ext cx="70908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Note: I've added a bunch of tests since this video was made.  Study them!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959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6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world has two cats and a paused?</a:t>
            </a:r>
          </a:p>
          <a:p>
            <a:pPr lvl="1"/>
            <a:r>
              <a:rPr lang="en-US" dirty="0"/>
              <a:t>it is the whole world that is paused or not</a:t>
            </a:r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Definitions: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world (cat1 cat2 paused?))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World is a (make-world Cat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Boolean)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cat1 and cat2 are the two cats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paused? describes whether or not the world ;; is paused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World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(... (world-cat1 w)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(world-cat2 w)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   (world-paused?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1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cat has x-</a:t>
            </a:r>
            <a:r>
              <a:rPr lang="en-US" dirty="0" err="1"/>
              <a:t>pos</a:t>
            </a:r>
            <a:r>
              <a:rPr lang="en-US" dirty="0"/>
              <a:t>, y-</a:t>
            </a:r>
            <a:r>
              <a:rPr lang="en-US" dirty="0" err="1"/>
              <a:t>pos</a:t>
            </a:r>
            <a:r>
              <a:rPr lang="en-US" dirty="0"/>
              <a:t>, and selected?</a:t>
            </a:r>
          </a:p>
          <a:p>
            <a:r>
              <a:rPr lang="en-US" dirty="0"/>
              <a:t>What about paused?</a:t>
            </a:r>
          </a:p>
          <a:p>
            <a:pPr lvl="1"/>
            <a:r>
              <a:rPr lang="en-US" dirty="0"/>
              <a:t>cats aren't individually paused</a:t>
            </a:r>
          </a:p>
          <a:p>
            <a:pPr lvl="1"/>
            <a:r>
              <a:rPr lang="en-US" dirty="0"/>
              <a:t>it's the whole thing that is paused or not.</a:t>
            </a:r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Definitions: 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cat (x-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selected?))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Cat is a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(make-cat Integer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Boolean)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Interpretation: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give the position of the cat.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selected? describes whether or not the cat is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selected.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Cat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;(define (cat-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 (... (cat-x-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</a:p>
          <a:p>
            <a:pPr marL="0" indent="0">
              <a:buNone/>
            </a:pPr>
            <a:r>
              <a:rPr lang="en-US" b="1">
                <a:latin typeface="Consolas" pitchFamily="49" charset="0"/>
                <a:cs typeface="Consolas" pitchFamily="49" charset="0"/>
              </a:rPr>
              <a:t>;     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(cat-y-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      (cat-selected?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5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 value of the information should be represented by some value of the data</a:t>
            </a:r>
          </a:p>
          <a:p>
            <a:pPr lvl="1"/>
            <a:r>
              <a:rPr lang="en-US" dirty="0"/>
              <a:t>otherwise, we lose immediately!</a:t>
            </a:r>
          </a:p>
          <a:p>
            <a:r>
              <a:rPr lang="en-US" dirty="0"/>
              <a:t>Every value of the data should represent some value of the information</a:t>
            </a:r>
          </a:p>
          <a:p>
            <a:pPr lvl="1"/>
            <a:r>
              <a:rPr lang="en-US" dirty="0"/>
              <a:t>no meaningless or nonsensical combinations</a:t>
            </a:r>
          </a:p>
          <a:p>
            <a:pPr lvl="1"/>
            <a:r>
              <a:rPr lang="en-US" dirty="0"/>
              <a:t>if each cat had a paused? field, then what does it mean for one cat to be paused and the other not?</a:t>
            </a:r>
          </a:p>
          <a:p>
            <a:pPr lvl="1"/>
            <a:r>
              <a:rPr lang="en-US" dirty="0"/>
              <a:t>Is it possible for one cat to be paused and the other not?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3a9fb2c8bae860a96a2a578d6842fe923c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3551</TotalTime>
  <Words>1331</Words>
  <Application>Microsoft Office PowerPoint</Application>
  <PresentationFormat>On-screen Show (4:3)</PresentationFormat>
  <Paragraphs>215</Paragraphs>
  <Slides>24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Two Draggable Cats</vt:lpstr>
      <vt:lpstr>Introduction and Learning Objectives</vt:lpstr>
      <vt:lpstr>Requirements</vt:lpstr>
      <vt:lpstr>two-draggable-cats: demo</vt:lpstr>
      <vt:lpstr>Information Analysis</vt:lpstr>
      <vt:lpstr>Data Definitions: World</vt:lpstr>
      <vt:lpstr>Information Analysis</vt:lpstr>
      <vt:lpstr>Data Definitions: Cat</vt:lpstr>
      <vt:lpstr>Data Design Principles</vt:lpstr>
      <vt:lpstr>Follow the template!</vt:lpstr>
      <vt:lpstr>world-after-tick</vt:lpstr>
      <vt:lpstr>cat-after-tick</vt:lpstr>
      <vt:lpstr>cat-after-tick definition</vt:lpstr>
      <vt:lpstr>world-to-scene</vt:lpstr>
      <vt:lpstr>world-to-scene</vt:lpstr>
      <vt:lpstr>place-cat</vt:lpstr>
      <vt:lpstr>The Structure of the Program Follows the Structure of the Data (1)</vt:lpstr>
      <vt:lpstr>The Structure of the Program Follows the Structure of the Data (2)</vt:lpstr>
      <vt:lpstr>The Structure of the Program Follows the Structure of the Data (3)</vt:lpstr>
      <vt:lpstr>What if there were more things in the world?</vt:lpstr>
      <vt:lpstr>What if the motion of the cat were more complicated?</vt:lpstr>
      <vt:lpstr>What if the motion of the cat were more complicated? (2)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63</cp:revision>
  <dcterms:created xsi:type="dcterms:W3CDTF">2010-06-24T16:22:15Z</dcterms:created>
  <dcterms:modified xsi:type="dcterms:W3CDTF">2016-10-14T17:25:20Z</dcterms:modified>
</cp:coreProperties>
</file>